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B459A-EF81-487B-BB83-A9094E8B5B93}" type="datetimeFigureOut">
              <a:rPr lang="en-US"/>
              <a:pPr>
                <a:defRPr/>
              </a:pPr>
              <a:t>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B7603-9267-4027-8B88-6AF4366EEE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D2F64-4613-435F-963D-A795F1FA575E}" type="datetimeFigureOut">
              <a:rPr lang="en-US"/>
              <a:pPr>
                <a:defRPr/>
              </a:pPr>
              <a:t>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BA049-67BC-4D80-9D24-1CEE1AEFD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E7086-9C5E-4ECD-B275-6D05D3C89DAD}" type="datetimeFigureOut">
              <a:rPr lang="en-US"/>
              <a:pPr>
                <a:defRPr/>
              </a:pPr>
              <a:t>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A8CA5-98AE-4AA2-B9CC-8C5A4D8F6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5B750-B36D-44CC-9B65-00F665C850D3}" type="datetimeFigureOut">
              <a:rPr lang="en-US"/>
              <a:pPr>
                <a:defRPr/>
              </a:pPr>
              <a:t>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FC09-0C4C-4BF4-A67E-10A8A769D9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F72C-8189-4B40-8819-AB32F6A39F27}" type="datetimeFigureOut">
              <a:rPr lang="en-US"/>
              <a:pPr>
                <a:defRPr/>
              </a:pPr>
              <a:t>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AA8B7-DF6A-43BD-B3CE-7B6A7F15E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E45E6-DE75-4A0B-9840-88A4128BBA56}" type="datetimeFigureOut">
              <a:rPr lang="en-US"/>
              <a:pPr>
                <a:defRPr/>
              </a:pPr>
              <a:t>1/15/2012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F3ADC-8530-4C01-81AE-3BF93711DC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9AB94-16E1-4048-BCB8-1CDA24135DBF}" type="datetimeFigureOut">
              <a:rPr lang="en-US"/>
              <a:pPr>
                <a:defRPr/>
              </a:pPr>
              <a:t>1/15/2012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735D5-F845-49B7-90C7-47F37D388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2774C-5FC0-454B-8D50-D90D73E86A7E}" type="datetimeFigureOut">
              <a:rPr lang="en-US"/>
              <a:pPr>
                <a:defRPr/>
              </a:pPr>
              <a:t>1/15/2012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94AB2-0B91-495D-A1DC-ECAE11E67B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5BA32-04CC-463B-9FA3-08A7EF8EC102}" type="datetimeFigureOut">
              <a:rPr lang="en-US"/>
              <a:pPr>
                <a:defRPr/>
              </a:pPr>
              <a:t>1/15/2012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6B198-F126-4B8B-B15E-224CE5E566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E8D98-035F-4D78-BF19-3823422E017E}" type="datetimeFigureOut">
              <a:rPr lang="en-US"/>
              <a:pPr>
                <a:defRPr/>
              </a:pPr>
              <a:t>1/15/2012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1DF79-FEFE-46E0-94CB-1BE18E4E2C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57871-5125-4969-A971-5C5E96310A53}" type="datetimeFigureOut">
              <a:rPr lang="en-US"/>
              <a:pPr>
                <a:defRPr/>
              </a:pPr>
              <a:t>1/15/2012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BA780-1450-49E3-8835-1D32FF5997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9F7530-69E1-437A-9BB0-2F4674BABAED}" type="datetimeFigureOut">
              <a:rPr lang="en-US"/>
              <a:pPr>
                <a:defRPr/>
              </a:pPr>
              <a:t>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615A06-FC19-470C-A016-B496ACE3C1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pedia.org/wiki/Myers-Briggs" TargetMode="External"/><Relationship Id="rId2" Type="http://schemas.openxmlformats.org/officeDocument/2006/relationships/hyperlink" Target="http://kisa.ca/personality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81000"/>
            <a:ext cx="7772400" cy="4267200"/>
          </a:xfrm>
        </p:spPr>
        <p:txBody>
          <a:bodyPr/>
          <a:lstStyle/>
          <a:p>
            <a:r>
              <a:rPr lang="en-US" sz="4800" b="1" smtClean="0">
                <a:latin typeface="Times New Roman" pitchFamily="18" charset="0"/>
              </a:rPr>
              <a:t>CAREER PREPARATION AND PROFESSIONLISM</a:t>
            </a:r>
            <a:br>
              <a:rPr lang="en-US" sz="4800" b="1" smtClean="0">
                <a:latin typeface="Times New Roman" pitchFamily="18" charset="0"/>
              </a:rPr>
            </a:br>
            <a:r>
              <a:rPr lang="en-US" sz="3600" b="1" smtClean="0">
                <a:latin typeface="Times New Roman" pitchFamily="18" charset="0"/>
              </a:rPr>
              <a:t>CRSS 3100</a:t>
            </a:r>
            <a:br>
              <a:rPr lang="en-US" sz="3600" b="1" smtClean="0">
                <a:latin typeface="Times New Roman" pitchFamily="18" charset="0"/>
              </a:rPr>
            </a:br>
            <a:r>
              <a:rPr lang="en-US" sz="3600" b="1" smtClean="0">
                <a:latin typeface="Times New Roman" pitchFamily="18" charset="0"/>
              </a:rPr>
              <a:t/>
            </a:r>
            <a:br>
              <a:rPr lang="en-US" sz="3600" b="1" smtClean="0">
                <a:latin typeface="Times New Roman" pitchFamily="18" charset="0"/>
              </a:rPr>
            </a:br>
            <a:r>
              <a:rPr lang="en-US" sz="3600" b="1" smtClean="0">
                <a:latin typeface="Times New Roman" pitchFamily="18" charset="0"/>
              </a:rPr>
              <a:t>(Topic #1)</a:t>
            </a:r>
          </a:p>
        </p:txBody>
      </p:sp>
      <p:pic>
        <p:nvPicPr>
          <p:cNvPr id="13314" name="Picture 3" descr="ugalogo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4724400"/>
            <a:ext cx="19812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458200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800" smtClean="0"/>
              <a:t>	</a:t>
            </a:r>
            <a:r>
              <a:rPr lang="en-US" sz="3600" b="1" smtClean="0">
                <a:latin typeface="Times New Roman" pitchFamily="18" charset="0"/>
              </a:rPr>
              <a:t>Great Professionals</a:t>
            </a:r>
          </a:p>
          <a:p>
            <a:pPr>
              <a:buFontTx/>
              <a:buNone/>
            </a:pPr>
            <a:r>
              <a:rPr lang="en-US" sz="2800" b="1" smtClean="0">
                <a:latin typeface="Times New Roman" pitchFamily="18" charset="0"/>
              </a:rPr>
              <a:t>	Being a “</a:t>
            </a:r>
            <a:r>
              <a:rPr lang="en-US" sz="3600" b="1" i="1" smtClean="0">
                <a:solidFill>
                  <a:srgbClr val="CC0000"/>
                </a:solidFill>
                <a:latin typeface="Times New Roman" pitchFamily="18" charset="0"/>
              </a:rPr>
              <a:t>great</a:t>
            </a:r>
            <a:r>
              <a:rPr lang="en-US" sz="2800" b="1" i="1" smtClean="0">
                <a:latin typeface="Times New Roman" pitchFamily="18" charset="0"/>
              </a:rPr>
              <a:t>”</a:t>
            </a:r>
            <a:r>
              <a:rPr lang="en-US" sz="2800" b="1" smtClean="0">
                <a:latin typeface="Times New Roman" pitchFamily="18" charset="0"/>
              </a:rPr>
              <a:t> professional is predominately an </a:t>
            </a:r>
            <a:r>
              <a:rPr lang="en-US" sz="2800" b="1" smtClean="0">
                <a:solidFill>
                  <a:srgbClr val="CC0099"/>
                </a:solidFill>
                <a:latin typeface="Times New Roman" pitchFamily="18" charset="0"/>
              </a:rPr>
              <a:t>attitude</a:t>
            </a:r>
            <a:r>
              <a:rPr lang="en-US" sz="2800" b="1" smtClean="0">
                <a:latin typeface="Times New Roman" pitchFamily="18" charset="0"/>
              </a:rPr>
              <a:t>, not a set of competencies. Great professionals are distinguished not by their abilities but by the</a:t>
            </a:r>
            <a:r>
              <a:rPr lang="en-US" sz="2800" b="1" smtClean="0">
                <a:solidFill>
                  <a:srgbClr val="008000"/>
                </a:solidFill>
                <a:latin typeface="Times New Roman" pitchFamily="18" charset="0"/>
              </a:rPr>
              <a:t> pride</a:t>
            </a:r>
            <a:r>
              <a:rPr lang="en-US" sz="2800" b="1" smtClean="0">
                <a:latin typeface="Times New Roman" pitchFamily="18" charset="0"/>
              </a:rPr>
              <a:t> they take in their work, their </a:t>
            </a:r>
            <a:r>
              <a:rPr lang="en-US" sz="2800" b="1" smtClean="0">
                <a:solidFill>
                  <a:srgbClr val="000099"/>
                </a:solidFill>
                <a:latin typeface="Times New Roman" pitchFamily="18" charset="0"/>
              </a:rPr>
              <a:t>commitment to quality</a:t>
            </a:r>
            <a:r>
              <a:rPr lang="en-US" sz="2800" b="1" smtClean="0">
                <a:latin typeface="Times New Roman" pitchFamily="18" charset="0"/>
              </a:rPr>
              <a:t>, and their devotion to the interests of those they serve. A great professional always demonstrates the highest level of </a:t>
            </a:r>
            <a:r>
              <a:rPr lang="en-US" sz="2800" b="1" u="sng" smtClean="0">
                <a:latin typeface="Times New Roman" pitchFamily="18" charset="0"/>
              </a:rPr>
              <a:t>integrity</a:t>
            </a:r>
            <a:r>
              <a:rPr lang="en-US" sz="2800" b="1" smtClean="0">
                <a:latin typeface="Times New Roman" pitchFamily="18" charset="0"/>
              </a:rPr>
              <a:t>, </a:t>
            </a:r>
            <a:r>
              <a:rPr lang="en-US" sz="2800" b="1" u="sng" smtClean="0">
                <a:latin typeface="Times New Roman" pitchFamily="18" charset="0"/>
              </a:rPr>
              <a:t>fairness</a:t>
            </a:r>
            <a:r>
              <a:rPr lang="en-US" sz="2800" b="1" smtClean="0">
                <a:latin typeface="Times New Roman" pitchFamily="18" charset="0"/>
              </a:rPr>
              <a:t> and </a:t>
            </a:r>
            <a:r>
              <a:rPr lang="en-US" sz="2800" b="1" u="sng" smtClean="0">
                <a:latin typeface="Times New Roman" pitchFamily="18" charset="0"/>
              </a:rPr>
              <a:t>honesty</a:t>
            </a:r>
            <a:r>
              <a:rPr lang="en-US" sz="2800" b="1" smtClean="0">
                <a:latin typeface="Times New Roman" pitchFamily="18" charset="0"/>
              </a:rPr>
              <a:t> (i.e. </a:t>
            </a:r>
            <a:r>
              <a:rPr lang="en-US" sz="2800" b="1" smtClean="0">
                <a:solidFill>
                  <a:srgbClr val="993300"/>
                </a:solidFill>
                <a:latin typeface="Times New Roman" pitchFamily="18" charset="0"/>
              </a:rPr>
              <a:t>character</a:t>
            </a:r>
            <a:r>
              <a:rPr lang="en-US" sz="2800" b="1" smtClean="0">
                <a:latin typeface="Times New Roman" pitchFamily="18" charset="0"/>
              </a:rPr>
              <a:t>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25963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	</a:t>
            </a:r>
            <a:r>
              <a:rPr lang="en-US" b="1" dirty="0" smtClean="0">
                <a:latin typeface="Times New Roman" pitchFamily="18" charset="0"/>
              </a:rPr>
              <a:t>Everyone here today (we will assume) has  the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attitude</a:t>
            </a:r>
            <a:r>
              <a:rPr lang="en-US" b="1" dirty="0" smtClean="0">
                <a:latin typeface="Times New Roman" pitchFamily="18" charset="0"/>
              </a:rPr>
              <a:t> and </a:t>
            </a:r>
            <a:r>
              <a:rPr lang="en-US" b="1" dirty="0" smtClean="0">
                <a:solidFill>
                  <a:srgbClr val="008000"/>
                </a:solidFill>
                <a:latin typeface="Times New Roman" pitchFamily="18" charset="0"/>
              </a:rPr>
              <a:t>character</a:t>
            </a:r>
            <a:r>
              <a:rPr lang="en-US" b="1" dirty="0" smtClean="0">
                <a:latin typeface="Times New Roman" pitchFamily="18" charset="0"/>
              </a:rPr>
              <a:t> to be a great professional. (real substance) 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b="1" dirty="0" smtClean="0">
              <a:latin typeface="Times New Roman" pitchFamily="18" charset="0"/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b="1" dirty="0" smtClean="0">
                <a:latin typeface="Times New Roman" pitchFamily="18" charset="0"/>
              </a:rPr>
              <a:t>	The challenge is to properly project to those around you that you are a </a:t>
            </a:r>
            <a:r>
              <a:rPr lang="en-US" sz="3600" b="1" i="1" dirty="0" smtClean="0">
                <a:solidFill>
                  <a:srgbClr val="CC0099"/>
                </a:solidFill>
                <a:latin typeface="Times New Roman" pitchFamily="18" charset="0"/>
              </a:rPr>
              <a:t>great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</a:rPr>
              <a:t>professional.</a:t>
            </a:r>
            <a:r>
              <a:rPr lang="en-US" b="1" dirty="0" smtClean="0">
                <a:latin typeface="Times New Roman" pitchFamily="18" charset="0"/>
              </a:rPr>
              <a:t> 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b="1" dirty="0">
              <a:latin typeface="Times New Roman" pitchFamily="18" charset="0"/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2600" b="1" dirty="0" smtClean="0">
                <a:latin typeface="Times New Roman" pitchFamily="18" charset="0"/>
              </a:rPr>
              <a:t>(As </a:t>
            </a:r>
            <a:r>
              <a:rPr lang="en-US" sz="2600" b="1" smtClean="0">
                <a:latin typeface="Times New Roman" pitchFamily="18" charset="0"/>
              </a:rPr>
              <a:t>UGA graduates</a:t>
            </a:r>
            <a:r>
              <a:rPr lang="en-US" sz="2600" b="1" dirty="0" smtClean="0">
                <a:latin typeface="Times New Roman" pitchFamily="18" charset="0"/>
              </a:rPr>
              <a:t>, you will have the skill set, competence, and hopefully some experience)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z="32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	</a:t>
            </a:r>
            <a:r>
              <a:rPr lang="en-US" b="1" u="sng" smtClean="0">
                <a:solidFill>
                  <a:srgbClr val="FF0000"/>
                </a:solidFill>
                <a:latin typeface="Times New Roman" pitchFamily="18" charset="0"/>
              </a:rPr>
              <a:t>FACT</a:t>
            </a:r>
            <a:r>
              <a:rPr lang="en-US" b="1" smtClean="0">
                <a:latin typeface="Times New Roman" pitchFamily="18" charset="0"/>
              </a:rPr>
              <a:t>– first impressions are powerful and often made within 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</a:rPr>
              <a:t>2 minutes</a:t>
            </a:r>
            <a:r>
              <a:rPr lang="en-US" b="1" smtClean="0">
                <a:latin typeface="Times New Roman" pitchFamily="18" charset="0"/>
              </a:rPr>
              <a:t> to </a:t>
            </a:r>
            <a:r>
              <a:rPr lang="en-US" b="1" smtClean="0">
                <a:solidFill>
                  <a:srgbClr val="CC3300"/>
                </a:solidFill>
                <a:latin typeface="Times New Roman" pitchFamily="18" charset="0"/>
              </a:rPr>
              <a:t>30 seconds</a:t>
            </a:r>
            <a:r>
              <a:rPr lang="en-US" b="1" smtClean="0">
                <a:latin typeface="Times New Roman" pitchFamily="18" charset="0"/>
              </a:rPr>
              <a:t> and some believe as quick as a blink of the eye when first meeting someone.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	</a:t>
            </a:r>
            <a:r>
              <a:rPr lang="en-US" b="1" smtClean="0">
                <a:latin typeface="Times New Roman" pitchFamily="18" charset="0"/>
              </a:rPr>
              <a:t>Therefore, it behooves us to always put our best foot forward. </a:t>
            </a:r>
          </a:p>
          <a:p>
            <a:pPr>
              <a:buFontTx/>
              <a:buNone/>
            </a:pPr>
            <a:endParaRPr lang="en-US" b="1" smtClean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b="1" smtClean="0">
                <a:latin typeface="Times New Roman" pitchFamily="18" charset="0"/>
              </a:rPr>
              <a:t>	Let your outside appearance and behavior reflect the great professional you strive to be.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457200"/>
            <a:ext cx="8610600" cy="4525963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b="1" smtClean="0">
                <a:solidFill>
                  <a:srgbClr val="008000"/>
                </a:solidFill>
                <a:latin typeface="Times New Roman" pitchFamily="18" charset="0"/>
              </a:rPr>
              <a:t>Career Preparation and Professionalism</a:t>
            </a:r>
          </a:p>
          <a:p>
            <a:pPr marL="609600" indent="-609600" algn="ctr">
              <a:buFontTx/>
              <a:buNone/>
            </a:pPr>
            <a:r>
              <a:rPr lang="en-US" sz="2400" b="1" u="sng" smtClean="0">
                <a:latin typeface="Times New Roman" pitchFamily="18" charset="0"/>
              </a:rPr>
              <a:t>Course content</a:t>
            </a:r>
          </a:p>
          <a:p>
            <a:pPr marL="609600" indent="-609600" algn="ctr">
              <a:buFontTx/>
              <a:buNone/>
            </a:pPr>
            <a:endParaRPr lang="en-US" sz="2000" b="1" u="sng" smtClean="0">
              <a:latin typeface="Times New Roman" pitchFamily="18" charset="0"/>
            </a:endParaRPr>
          </a:p>
          <a:p>
            <a:pPr marL="609600" indent="-609600" algn="ctr">
              <a:buFontTx/>
              <a:buNone/>
            </a:pPr>
            <a:endParaRPr lang="en-US" sz="2000" b="1" u="sng" smtClean="0">
              <a:latin typeface="Times New Roman" pitchFamily="18" charset="0"/>
            </a:endParaRPr>
          </a:p>
          <a:p>
            <a:pPr marL="609600" indent="-609600">
              <a:buFontTx/>
              <a:buNone/>
            </a:pPr>
            <a:r>
              <a:rPr lang="en-US" sz="2000" b="1" smtClean="0">
                <a:latin typeface="Times New Roman" pitchFamily="18" charset="0"/>
              </a:rPr>
              <a:t>Personality profile			Dining etiquette</a:t>
            </a:r>
          </a:p>
          <a:p>
            <a:pPr marL="609600" indent="-609600">
              <a:buFontTx/>
              <a:buNone/>
            </a:pPr>
            <a:r>
              <a:rPr lang="en-US" sz="2000" b="1" smtClean="0">
                <a:latin typeface="Times New Roman" pitchFamily="18" charset="0"/>
              </a:rPr>
              <a:t>Mission and vision statements 	  	Dress for success</a:t>
            </a:r>
          </a:p>
          <a:p>
            <a:pPr marL="609600" indent="-609600">
              <a:buFontTx/>
              <a:buNone/>
            </a:pPr>
            <a:r>
              <a:rPr lang="en-US" sz="2000" b="1" smtClean="0">
                <a:latin typeface="Times New Roman" pitchFamily="18" charset="0"/>
              </a:rPr>
              <a:t>Written goals				Professional presence</a:t>
            </a:r>
          </a:p>
          <a:p>
            <a:pPr marL="609600" indent="-609600">
              <a:buFontTx/>
              <a:buNone/>
            </a:pPr>
            <a:r>
              <a:rPr lang="en-US" sz="2000" b="1" smtClean="0">
                <a:latin typeface="Times New Roman" pitchFamily="18" charset="0"/>
              </a:rPr>
              <a:t>Telephone etiquette			Active listening 	</a:t>
            </a:r>
          </a:p>
          <a:p>
            <a:pPr marL="609600" indent="-609600">
              <a:buFontTx/>
              <a:buNone/>
            </a:pPr>
            <a:r>
              <a:rPr lang="en-US" sz="2000" b="1" smtClean="0">
                <a:latin typeface="Times New Roman" pitchFamily="18" charset="0"/>
              </a:rPr>
              <a:t>Voice mail etiquette			Resumes do’s and don’ts</a:t>
            </a:r>
          </a:p>
          <a:p>
            <a:pPr marL="609600" indent="-609600">
              <a:buFontTx/>
              <a:buNone/>
            </a:pPr>
            <a:r>
              <a:rPr lang="en-US" sz="2000" b="1" smtClean="0">
                <a:latin typeface="Times New Roman" pitchFamily="18" charset="0"/>
              </a:rPr>
              <a:t>Cell phone etiquette			Interview do’s and  don’ts</a:t>
            </a:r>
          </a:p>
          <a:p>
            <a:pPr marL="609600" indent="-609600">
              <a:buFontTx/>
              <a:buNone/>
            </a:pPr>
            <a:r>
              <a:rPr lang="en-US" sz="2000" b="1" smtClean="0">
                <a:latin typeface="Times New Roman" pitchFamily="18" charset="0"/>
              </a:rPr>
              <a:t>E-mail etiquette			  	Parts of an excellent business card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Times New Roman" pitchFamily="18" charset="0"/>
              </a:rPr>
              <a:t>Personality type/profile test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3600" b="1" smtClean="0">
              <a:latin typeface="Times New Roman" pitchFamily="18" charset="0"/>
            </a:endParaRPr>
          </a:p>
          <a:p>
            <a:r>
              <a:rPr lang="en-US" sz="3600" b="1" smtClean="0">
                <a:latin typeface="Times New Roman" pitchFamily="18" charset="0"/>
              </a:rPr>
              <a:t>Why is this important</a:t>
            </a:r>
            <a:r>
              <a:rPr lang="en-US" sz="3600" smtClean="0"/>
              <a:t>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915400" cy="1554162"/>
          </a:xfrm>
        </p:spPr>
        <p:txBody>
          <a:bodyPr/>
          <a:lstStyle/>
          <a:p>
            <a:r>
              <a:rPr lang="en-US" sz="3600" b="1" smtClean="0">
                <a:latin typeface="Times New Roman" pitchFamily="18" charset="0"/>
              </a:rPr>
              <a:t>Ancient wisdom: 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</a:rPr>
              <a:t>“First and foremost, know thyself.”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458200" cy="5257800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en-US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 smtClean="0">
                <a:latin typeface="Times New Roman" pitchFamily="18" charset="0"/>
              </a:rPr>
              <a:t>Helps to assess our </a:t>
            </a:r>
            <a:r>
              <a:rPr lang="en-US" sz="2800" b="1" dirty="0" smtClean="0">
                <a:solidFill>
                  <a:srgbClr val="CC3300"/>
                </a:solidFill>
                <a:latin typeface="Times New Roman" pitchFamily="18" charset="0"/>
              </a:rPr>
              <a:t>strengths</a:t>
            </a:r>
            <a:r>
              <a:rPr lang="en-US" sz="2800" b="1" dirty="0" smtClean="0">
                <a:latin typeface="Times New Roman" pitchFamily="18" charset="0"/>
              </a:rPr>
              <a:t> and </a:t>
            </a:r>
            <a:r>
              <a:rPr lang="en-US" sz="2800" b="1" dirty="0" smtClean="0">
                <a:solidFill>
                  <a:srgbClr val="800080"/>
                </a:solidFill>
                <a:latin typeface="Times New Roman" pitchFamily="18" charset="0"/>
              </a:rPr>
              <a:t>weaknesses</a:t>
            </a:r>
            <a:r>
              <a:rPr lang="en-US" sz="2800" b="1" dirty="0" smtClean="0">
                <a:latin typeface="Times New Roman" pitchFamily="18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200" b="1" dirty="0" smtClean="0">
              <a:latin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 smtClean="0">
                <a:latin typeface="Times New Roman" pitchFamily="18" charset="0"/>
              </a:rPr>
              <a:t>Your personality affects your approach to work and relationships. The better you understand yourself, the greater chance you will find the work and relationships that best fit you.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b="1" dirty="0" smtClean="0">
              <a:latin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 smtClean="0">
                <a:latin typeface="Times New Roman" pitchFamily="18" charset="0"/>
              </a:rPr>
              <a:t>Since parts of some job interviews include a personality test. Doing one beforehand is good preparation.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>
              <a:latin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>
              <a:latin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096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>
                <a:latin typeface="Times New Roman" pitchFamily="18" charset="0"/>
              </a:rPr>
              <a:t>As part of the interview process, personality-type tests are becoming a standard procedure for many companies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b="1" dirty="0" smtClean="0">
              <a:latin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30 percent of all companies use personality tests in hiring. To many companies, the tests are as important, if not more important, than an applicant's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experience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recommendations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sz="2400" b="1" dirty="0" smtClean="0">
              <a:latin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>
                <a:latin typeface="Times New Roman" pitchFamily="18" charset="0"/>
              </a:rPr>
              <a:t>(Traditional interview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14%</a:t>
            </a:r>
            <a:r>
              <a:rPr lang="en-US" sz="2400" b="1" dirty="0" smtClean="0">
                <a:latin typeface="Times New Roman" pitchFamily="18" charset="0"/>
              </a:rPr>
              <a:t> effective. Traditional interview with personality-type testing </a:t>
            </a:r>
            <a:r>
              <a:rPr lang="en-US" sz="2400" b="1" dirty="0" smtClean="0">
                <a:solidFill>
                  <a:srgbClr val="800080"/>
                </a:solidFill>
                <a:latin typeface="Times New Roman" pitchFamily="18" charset="0"/>
              </a:rPr>
              <a:t>75%</a:t>
            </a:r>
            <a:r>
              <a:rPr lang="en-US" sz="2400" b="1" dirty="0" smtClean="0">
                <a:latin typeface="Times New Roman" pitchFamily="18" charset="0"/>
              </a:rPr>
              <a:t> effective)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en-US" sz="1800" b="1" dirty="0" smtClean="0">
              <a:latin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>
                <a:latin typeface="Times New Roman" pitchFamily="18" charset="0"/>
              </a:rPr>
              <a:t>Since parts of some job interviews include a personality test. Doing one beforehand is good preparation.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b="1" dirty="0" smtClean="0">
              <a:latin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750"/>
            <a:ext cx="8229600" cy="1143000"/>
          </a:xfrm>
        </p:spPr>
        <p:txBody>
          <a:bodyPr/>
          <a:lstStyle/>
          <a:p>
            <a:r>
              <a:rPr lang="en-US" sz="3600" b="1" smtClean="0"/>
              <a:t>PERSONALITY-TEST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229600" cy="5486400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en-US" sz="2800" b="1" dirty="0" smtClean="0"/>
              <a:t>Personality test go to…. 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http://kisa.ca/personality</a:t>
            </a:r>
            <a:endParaRPr lang="en-US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en-US" sz="1050" b="1" dirty="0" smtClean="0">
              <a:solidFill>
                <a:srgbClr val="C00000"/>
              </a:solidFill>
            </a:endParaRP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en-US" sz="1050" b="1" dirty="0" smtClean="0">
              <a:solidFill>
                <a:srgbClr val="C00000"/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2800" b="1" dirty="0" smtClean="0">
                <a:latin typeface="Times New Roman" pitchFamily="18" charset="0"/>
              </a:rPr>
              <a:t>For explanation of results go to ….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www.typelogic.com 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sz="2800" b="1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2800" b="1" dirty="0" smtClean="0">
                <a:latin typeface="Times New Roman" pitchFamily="18" charset="0"/>
              </a:rPr>
              <a:t>For careers that fit explanation go to …. 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</a:rPr>
              <a:t>http://www.personalitypage.com/careers.html</a:t>
            </a:r>
            <a:r>
              <a:rPr lang="en-US" sz="2800" b="1" dirty="0" smtClean="0">
                <a:latin typeface="Times New Roman" pitchFamily="18" charset="0"/>
              </a:rPr>
              <a:t>  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sz="2800" b="1" dirty="0" smtClean="0">
              <a:latin typeface="Times New Roman" pitchFamily="18" charset="0"/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2400" b="1" dirty="0" smtClean="0">
                <a:latin typeface="Times New Roman" pitchFamily="18" charset="0"/>
              </a:rPr>
              <a:t>(For more detailed information on this topic go to…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2400" b="1" smtClean="0">
                <a:latin typeface="Times New Roman" pitchFamily="18" charset="0"/>
                <a:hlinkClick r:id="rId3"/>
              </a:rPr>
              <a:t>www.wikipedia.org/wiki/Myers-Briggs</a:t>
            </a:r>
            <a:r>
              <a:rPr lang="en-US" sz="2400" b="1" dirty="0" smtClean="0">
                <a:latin typeface="Times New Roman" pitchFamily="18" charset="0"/>
              </a:rPr>
              <a:t>)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sz="2800" b="1" dirty="0" smtClean="0">
              <a:latin typeface="Times New Roman" pitchFamily="18" charset="0"/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sz="28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ASSIGNMENT #1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b="1" dirty="0" smtClean="0">
                <a:latin typeface="Times New Roman" pitchFamily="18" charset="0"/>
              </a:rPr>
              <a:t>Define what success means to you. Explain why?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b="1" dirty="0" smtClean="0">
                <a:latin typeface="Times New Roman" pitchFamily="18" charset="0"/>
              </a:rPr>
              <a:t>Take the personality test.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b="1" dirty="0" smtClean="0">
                <a:latin typeface="Times New Roman" pitchFamily="18" charset="0"/>
              </a:rPr>
              <a:t>Explain your results.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b="1" dirty="0" smtClean="0">
                <a:latin typeface="Times New Roman" pitchFamily="18" charset="0"/>
              </a:rPr>
              <a:t>Describe the type of career that fits this explanation.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b="1" dirty="0" smtClean="0">
                <a:latin typeface="Times New Roman" pitchFamily="18" charset="0"/>
              </a:rPr>
              <a:t>Do you agree with the explanation and suggested careers?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Times New Roman" pitchFamily="18" charset="0"/>
              </a:rPr>
              <a:t>	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Times New Roman" pitchFamily="18" charset="0"/>
              </a:rPr>
              <a:t>	</a:t>
            </a:r>
            <a:r>
              <a:rPr lang="en-US" sz="2400" b="1" i="1" dirty="0" smtClean="0">
                <a:latin typeface="Times New Roman" pitchFamily="18" charset="0"/>
              </a:rPr>
              <a:t>Submit all the above (itemized 1, 2, 3, 4,5) </a:t>
            </a:r>
            <a:r>
              <a:rPr lang="en-US" sz="2400" b="1" i="1" dirty="0" smtClean="0">
                <a:latin typeface="Times New Roman" pitchFamily="18" charset="0"/>
              </a:rPr>
              <a:t>to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b="1" i="1" dirty="0">
                <a:latin typeface="Times New Roman" pitchFamily="18" charset="0"/>
              </a:rPr>
              <a:t>	</a:t>
            </a:r>
            <a:r>
              <a:rPr lang="en-US" sz="2400" b="1" i="1" dirty="0" smtClean="0">
                <a:latin typeface="Times New Roman" pitchFamily="18" charset="0"/>
              </a:rPr>
              <a:t>			</a:t>
            </a:r>
            <a:r>
              <a:rPr lang="en-US" sz="4400" b="1" i="1" dirty="0" smtClean="0">
                <a:solidFill>
                  <a:srgbClr val="FF0000"/>
                </a:solidFill>
                <a:latin typeface="Times New Roman" pitchFamily="18" charset="0"/>
              </a:rPr>
              <a:t>turf@uga.edu</a:t>
            </a:r>
            <a:endParaRPr lang="en-US" sz="4400" b="1" i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sz="4000" b="1" smtClean="0">
                <a:solidFill>
                  <a:schemeClr val="bg1"/>
                </a:solidFill>
                <a:latin typeface="Times New Roman" pitchFamily="18" charset="0"/>
              </a:rPr>
              <a:t>Why did you enroll in this course?</a:t>
            </a:r>
          </a:p>
        </p:txBody>
      </p:sp>
      <p:pic>
        <p:nvPicPr>
          <p:cNvPr id="14338" name="Picture 4" descr="question_mark_md_wht"/>
          <p:cNvPicPr>
            <a:picLocks noGrp="1" noChangeAspect="1" noChangeArrowheads="1" noCrop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124200" y="2057400"/>
            <a:ext cx="2692400" cy="4038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05800" cy="1782763"/>
          </a:xfrm>
        </p:spPr>
        <p:txBody>
          <a:bodyPr/>
          <a:lstStyle/>
          <a:p>
            <a:r>
              <a:rPr lang="en-US" sz="5400" b="1" smtClean="0">
                <a:latin typeface="Times New Roman" pitchFamily="18" charset="0"/>
              </a:rPr>
              <a:t>Success, how is it defined?</a:t>
            </a:r>
            <a:br>
              <a:rPr lang="en-US" sz="5400" b="1" smtClean="0">
                <a:latin typeface="Times New Roman" pitchFamily="18" charset="0"/>
              </a:rPr>
            </a:br>
            <a:endParaRPr lang="en-US" sz="5400" b="1" smtClean="0">
              <a:latin typeface="Times New Roman" pitchFamily="18" charset="0"/>
            </a:endParaRPr>
          </a:p>
        </p:txBody>
      </p:sp>
      <p:sp>
        <p:nvSpPr>
          <p:cNvPr id="15362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/>
              <a:t>William James described success as…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b="1" smtClean="0"/>
              <a:t>Combination of two things:</a:t>
            </a:r>
          </a:p>
          <a:p>
            <a:endParaRPr lang="en-US" sz="1800" b="1" smtClean="0"/>
          </a:p>
          <a:p>
            <a:pPr>
              <a:buFontTx/>
              <a:buNone/>
            </a:pPr>
            <a:r>
              <a:rPr lang="en-US" b="1" smtClean="0"/>
              <a:t>1. Inner ideal that is persistently followed</a:t>
            </a:r>
          </a:p>
          <a:p>
            <a:pPr>
              <a:buFontTx/>
              <a:buNone/>
            </a:pPr>
            <a:r>
              <a:rPr lang="en-US" b="1" smtClean="0"/>
              <a:t>2. Outer achievement related to that ideal</a:t>
            </a:r>
          </a:p>
        </p:txBody>
      </p:sp>
      <p:pic>
        <p:nvPicPr>
          <p:cNvPr id="16387" name="Picture 5" descr="amphjam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09950" y="3810000"/>
            <a:ext cx="211137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mtClean="0">
                <a:solidFill>
                  <a:srgbClr val="0070C0"/>
                </a:solidFill>
              </a:rPr>
              <a:t>	</a:t>
            </a:r>
            <a:r>
              <a:rPr lang="en-US" sz="3600" b="1" smtClean="0">
                <a:solidFill>
                  <a:schemeClr val="tx2"/>
                </a:solidFill>
                <a:latin typeface="Times New Roman" pitchFamily="18" charset="0"/>
              </a:rPr>
              <a:t>Success Defined</a:t>
            </a:r>
          </a:p>
          <a:p>
            <a:pPr>
              <a:buFontTx/>
              <a:buNone/>
            </a:pPr>
            <a:r>
              <a:rPr lang="en-US" smtClean="0"/>
              <a:t>	</a:t>
            </a:r>
            <a:r>
              <a:rPr lang="en-US" sz="3600" b="1" smtClean="0">
                <a:latin typeface="Times New Roman" pitchFamily="18" charset="0"/>
              </a:rPr>
              <a:t>Success to some is financial security, to others, it’s doing what they love, and yet to others, it’s spending quality time with their loved ones. </a:t>
            </a:r>
          </a:p>
          <a:p>
            <a:pPr>
              <a:buFontTx/>
              <a:buNone/>
            </a:pPr>
            <a:r>
              <a:rPr lang="en-US" sz="3600" b="1" smtClean="0">
                <a:latin typeface="Times New Roman" pitchFamily="18" charset="0"/>
              </a:rPr>
              <a:t>	</a:t>
            </a:r>
            <a:r>
              <a:rPr lang="en-US" sz="3600" b="1" u="sng" smtClean="0">
                <a:solidFill>
                  <a:srgbClr val="CC0000"/>
                </a:solidFill>
                <a:latin typeface="Times New Roman" pitchFamily="18" charset="0"/>
              </a:rPr>
              <a:t>Defining success for oneself is very personal.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4400" b="1" smtClean="0">
                <a:latin typeface="Times New Roman" pitchFamily="18" charset="0"/>
              </a:rPr>
              <a:t>Professional or professionalism, </a:t>
            </a:r>
          </a:p>
          <a:p>
            <a:pPr algn="ctr">
              <a:buFontTx/>
              <a:buNone/>
            </a:pPr>
            <a:r>
              <a:rPr lang="en-US" sz="4400" b="1" smtClean="0">
                <a:latin typeface="Times New Roman" pitchFamily="18" charset="0"/>
              </a:rPr>
              <a:t>how is it defined?</a:t>
            </a:r>
          </a:p>
        </p:txBody>
      </p:sp>
      <p:pic>
        <p:nvPicPr>
          <p:cNvPr id="18435" name="Picture 4" descr="question_marks_bubbling_hg_clr_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505200"/>
            <a:ext cx="264795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5" descr="question_marks_bubbling_hg_clr_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3048000"/>
            <a:ext cx="304800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	</a:t>
            </a:r>
            <a:r>
              <a:rPr lang="en-US" b="1" u="sng" smtClean="0">
                <a:latin typeface="Times New Roman" pitchFamily="18" charset="0"/>
              </a:rPr>
              <a:t>Professionalism</a:t>
            </a:r>
            <a:r>
              <a:rPr lang="en-US" b="1" smtClean="0">
                <a:latin typeface="Times New Roman" pitchFamily="18" charset="0"/>
              </a:rPr>
              <a:t> is showing a high degree of </a:t>
            </a:r>
            <a:r>
              <a:rPr lang="en-US" b="1" i="1" smtClean="0">
                <a:solidFill>
                  <a:srgbClr val="FF0000"/>
                </a:solidFill>
                <a:latin typeface="Times New Roman" pitchFamily="18" charset="0"/>
              </a:rPr>
              <a:t>skill</a:t>
            </a:r>
            <a:r>
              <a:rPr lang="en-US" b="1" smtClean="0">
                <a:latin typeface="Times New Roman" pitchFamily="18" charset="0"/>
              </a:rPr>
              <a:t> or </a:t>
            </a:r>
            <a:r>
              <a:rPr lang="en-US" b="1" i="1" smtClean="0">
                <a:solidFill>
                  <a:srgbClr val="CC0099"/>
                </a:solidFill>
                <a:latin typeface="Times New Roman" pitchFamily="18" charset="0"/>
              </a:rPr>
              <a:t>competence</a:t>
            </a:r>
            <a:r>
              <a:rPr lang="en-US" b="1" smtClean="0">
                <a:latin typeface="Times New Roman" pitchFamily="18" charset="0"/>
              </a:rPr>
              <a:t> in an occupation in which the person is </a:t>
            </a:r>
            <a:r>
              <a:rPr lang="en-US" b="1" i="1" smtClean="0">
                <a:solidFill>
                  <a:srgbClr val="008000"/>
                </a:solidFill>
                <a:latin typeface="Times New Roman" pitchFamily="18" charset="0"/>
              </a:rPr>
              <a:t>paid</a:t>
            </a:r>
            <a:r>
              <a:rPr lang="en-US" b="1" smtClean="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en-US" b="1" smtClean="0">
                <a:latin typeface="Times New Roman" pitchFamily="18" charset="0"/>
              </a:rPr>
              <a:t>while conforming (businesslike) to the standards normally expected of a properly qualified and experienced person in a work environment.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   </a:t>
            </a:r>
            <a:r>
              <a:rPr lang="en-US" b="1" smtClean="0">
                <a:latin typeface="Times New Roman" pitchFamily="18" charset="0"/>
              </a:rPr>
              <a:t>This</a:t>
            </a:r>
            <a:r>
              <a:rPr lang="en-US" smtClean="0"/>
              <a:t> </a:t>
            </a:r>
            <a:r>
              <a:rPr lang="en-US" b="1" smtClean="0">
                <a:latin typeface="Times New Roman" pitchFamily="18" charset="0"/>
              </a:rPr>
              <a:t>appears to be a complete and accurate definition. However, a 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</a:rPr>
              <a:t>TRUE</a:t>
            </a:r>
            <a:r>
              <a:rPr lang="en-US" b="1" smtClean="0">
                <a:latin typeface="Times New Roman" pitchFamily="18" charset="0"/>
              </a:rPr>
              <a:t> professional should go beyond a certain skill set (i.e. some professional athletes and entertainers). </a:t>
            </a:r>
          </a:p>
          <a:p>
            <a:pPr>
              <a:buFontTx/>
              <a:buNone/>
            </a:pPr>
            <a:r>
              <a:rPr lang="en-US" b="1" smtClean="0">
                <a:latin typeface="Times New Roman" pitchFamily="18" charset="0"/>
              </a:rPr>
              <a:t> 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smtClean="0"/>
              <a:t>   </a:t>
            </a:r>
            <a:r>
              <a:rPr lang="en-US" b="1" smtClean="0">
                <a:latin typeface="Times New Roman" pitchFamily="18" charset="0"/>
              </a:rPr>
              <a:t>A truly successful professional must have personal standards that go beyond </a:t>
            </a:r>
            <a:r>
              <a:rPr lang="en-US" b="1" smtClean="0">
                <a:solidFill>
                  <a:srgbClr val="FF3300"/>
                </a:solidFill>
                <a:latin typeface="Times New Roman" pitchFamily="18" charset="0"/>
              </a:rPr>
              <a:t>reproach </a:t>
            </a:r>
            <a:r>
              <a:rPr lang="en-US" b="1" smtClean="0">
                <a:solidFill>
                  <a:schemeClr val="tx2"/>
                </a:solidFill>
                <a:latin typeface="Times New Roman" pitchFamily="18" charset="0"/>
              </a:rPr>
              <a:t>(a source of shame, disgrace, discredit, blame, etc.). </a:t>
            </a:r>
          </a:p>
          <a:p>
            <a:pPr>
              <a:buFontTx/>
              <a:buNone/>
            </a:pPr>
            <a:endParaRPr lang="en-US" b="1" smtClean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b="1" smtClean="0">
                <a:latin typeface="Times New Roman" pitchFamily="18" charset="0"/>
              </a:rPr>
              <a:t>   Such a person would be considered a 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</a:rPr>
              <a:t>GREAT</a:t>
            </a:r>
            <a:r>
              <a:rPr lang="en-US" b="1" smtClean="0">
                <a:latin typeface="Times New Roman" pitchFamily="18" charset="0"/>
              </a:rPr>
              <a:t> professional!</a:t>
            </a:r>
          </a:p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379</Words>
  <Application>Microsoft Office PowerPoint</Application>
  <PresentationFormat>On-screen Show (4:3)</PresentationFormat>
  <Paragraphs>81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CAREER PREPARATION AND PROFESSIONLISM CRSS 3100  (Topic #1)</vt:lpstr>
      <vt:lpstr>Why did you enroll in this course?</vt:lpstr>
      <vt:lpstr>Success, how is it defined? </vt:lpstr>
      <vt:lpstr>William James described success as…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Personality type/profile test</vt:lpstr>
      <vt:lpstr>Ancient wisdom: “First and foremost, know thyself.”</vt:lpstr>
      <vt:lpstr>PowerPoint Presentation</vt:lpstr>
      <vt:lpstr>PERSONALITY-TEST</vt:lpstr>
      <vt:lpstr>ASSIGNMENT #1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 PREPARATION AND PROFESSIONLISM CRSS 3100  (Topic #1)</dc:title>
  <dc:creator>Karnok</dc:creator>
  <cp:lastModifiedBy>Karnok</cp:lastModifiedBy>
  <cp:revision>6</cp:revision>
  <dcterms:created xsi:type="dcterms:W3CDTF">2012-01-10T16:13:11Z</dcterms:created>
  <dcterms:modified xsi:type="dcterms:W3CDTF">2012-01-15T23:37:46Z</dcterms:modified>
</cp:coreProperties>
</file>